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31"/>
  </p:notesMasterIdLst>
  <p:sldIdLst>
    <p:sldId id="258" r:id="rId2"/>
    <p:sldId id="294" r:id="rId3"/>
    <p:sldId id="295" r:id="rId4"/>
    <p:sldId id="263" r:id="rId5"/>
    <p:sldId id="264" r:id="rId6"/>
    <p:sldId id="266" r:id="rId7"/>
    <p:sldId id="268" r:id="rId8"/>
    <p:sldId id="271" r:id="rId9"/>
    <p:sldId id="272" r:id="rId10"/>
    <p:sldId id="269" r:id="rId11"/>
    <p:sldId id="293" r:id="rId12"/>
    <p:sldId id="274" r:id="rId13"/>
    <p:sldId id="275" r:id="rId14"/>
    <p:sldId id="292" r:id="rId15"/>
    <p:sldId id="278" r:id="rId16"/>
    <p:sldId id="279" r:id="rId17"/>
    <p:sldId id="283" r:id="rId18"/>
    <p:sldId id="284" r:id="rId19"/>
    <p:sldId id="285" r:id="rId20"/>
    <p:sldId id="286" r:id="rId21"/>
    <p:sldId id="280" r:id="rId22"/>
    <p:sldId id="287" r:id="rId23"/>
    <p:sldId id="281" r:id="rId24"/>
    <p:sldId id="289" r:id="rId25"/>
    <p:sldId id="282" r:id="rId26"/>
    <p:sldId id="291" r:id="rId27"/>
    <p:sldId id="296" r:id="rId28"/>
    <p:sldId id="288" r:id="rId29"/>
    <p:sldId id="290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52EE082E-2417-0844-B1B1-D26CA4CA1E90}">
          <p14:sldIdLst>
            <p14:sldId id="258"/>
            <p14:sldId id="294"/>
            <p14:sldId id="295"/>
          </p14:sldIdLst>
        </p14:section>
        <p14:section name="Stereo sehen" id="{DB553EBD-37D2-4143-9836-C5AF42711F0D}">
          <p14:sldIdLst>
            <p14:sldId id="263"/>
            <p14:sldId id="264"/>
            <p14:sldId id="266"/>
            <p14:sldId id="268"/>
          </p14:sldIdLst>
        </p14:section>
        <p14:section name="Virtual Reality" id="{51790903-AD02-5442-B9B7-661D7F2EC67F}">
          <p14:sldIdLst>
            <p14:sldId id="271"/>
            <p14:sldId id="272"/>
          </p14:sldIdLst>
        </p14:section>
        <p14:section name="Cardboard" id="{4E483181-C6E8-9B44-8434-1D5DA0B3AA0B}">
          <p14:sldIdLst>
            <p14:sldId id="269"/>
            <p14:sldId id="293"/>
          </p14:sldIdLst>
        </p14:section>
        <p14:section name="Maze" id="{7631F049-2AF2-5E48-BC96-D94E3B765119}">
          <p14:sldIdLst>
            <p14:sldId id="274"/>
            <p14:sldId id="275"/>
            <p14:sldId id="292"/>
            <p14:sldId id="278"/>
            <p14:sldId id="279"/>
            <p14:sldId id="283"/>
            <p14:sldId id="284"/>
            <p14:sldId id="285"/>
            <p14:sldId id="286"/>
            <p14:sldId id="280"/>
            <p14:sldId id="287"/>
            <p14:sldId id="281"/>
            <p14:sldId id="289"/>
            <p14:sldId id="282"/>
            <p14:sldId id="291"/>
            <p14:sldId id="296"/>
            <p14:sldId id="288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6C9"/>
    <a:srgbClr val="008000"/>
    <a:srgbClr val="00ECEF"/>
    <a:srgbClr val="01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47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jpeg>
</file>

<file path=ppt/media/image11.tiff>
</file>

<file path=ppt/media/image12.tiff>
</file>

<file path=ppt/media/image13.tiff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4292A-2A48-234F-8A54-E10392A83B7A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AD2742-78CE-FE46-AB23-9B9F813398C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7692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th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3592" y="395536"/>
            <a:ext cx="10198364" cy="35876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58352" y="2602380"/>
            <a:ext cx="1575547" cy="76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10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2"/>
          <p:cNvCxnSpPr/>
          <p:nvPr/>
        </p:nvCxnSpPr>
        <p:spPr>
          <a:xfrm>
            <a:off x="238897" y="5718520"/>
            <a:ext cx="118469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30099" y="0"/>
            <a:ext cx="8377925" cy="588379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53728" y="5870046"/>
            <a:ext cx="117321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en-US" sz="1800" b="1" baseline="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de-DE"/>
            </a:lvl5pPr>
          </a:lstStyle>
          <a:p>
            <a:pPr marL="0" lvl="0"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en-US" dirty="0" err="1" smtClean="0"/>
              <a:t>Verschiedene</a:t>
            </a:r>
            <a:r>
              <a:rPr lang="en-US" dirty="0" smtClean="0"/>
              <a:t> </a:t>
            </a:r>
            <a:r>
              <a:rPr lang="en-US" dirty="0" err="1" smtClean="0"/>
              <a:t>Aufgaben</a:t>
            </a:r>
            <a:r>
              <a:rPr lang="en-US" dirty="0" smtClean="0"/>
              <a:t>										</a:t>
            </a:r>
          </a:p>
        </p:txBody>
      </p:sp>
    </p:spTree>
    <p:extLst>
      <p:ext uri="{BB962C8B-B14F-4D97-AF65-F5344CB8AC3E}">
        <p14:creationId xmlns:p14="http://schemas.microsoft.com/office/powerpoint/2010/main" val="64861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30099" y="0"/>
            <a:ext cx="8377925" cy="588379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/>
        </p:nvSpPr>
        <p:spPr>
          <a:xfrm>
            <a:off x="11424632" y="6572775"/>
            <a:ext cx="637828" cy="21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3B9BC4-30BC-4399-9BFE-1C5E7CA4881A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211956" y="126958"/>
            <a:ext cx="764704" cy="26171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33832" y="125211"/>
            <a:ext cx="969110" cy="253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35185" y="57519"/>
            <a:ext cx="798647" cy="38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6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ocalhost:8080/?start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Relationship Id="rId3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4"/>
          <p:cNvSpPr txBox="1"/>
          <p:nvPr/>
        </p:nvSpPr>
        <p:spPr>
          <a:xfrm>
            <a:off x="5054226" y="5044353"/>
            <a:ext cx="591164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smtClean="0"/>
              <a:t>Ein Virtual Reality Workshop mit dem </a:t>
            </a:r>
            <a:r>
              <a:rPr lang="de-DE" dirty="0" err="1" smtClean="0"/>
              <a:t>Cardboard</a:t>
            </a:r>
            <a:endParaRPr lang="de-DE" dirty="0" smtClean="0"/>
          </a:p>
          <a:p>
            <a:pPr algn="r"/>
            <a:r>
              <a:rPr lang="de-DE" dirty="0" smtClean="0"/>
              <a:t>für Kinder</a:t>
            </a:r>
          </a:p>
          <a:p>
            <a:pPr algn="r"/>
            <a:r>
              <a:rPr lang="de-DE" sz="1100" dirty="0" smtClean="0"/>
              <a:t>basierend auf dem </a:t>
            </a:r>
            <a:r>
              <a:rPr lang="de-DE" sz="1100" dirty="0" err="1" smtClean="0"/>
              <a:t>Maze</a:t>
            </a:r>
            <a:r>
              <a:rPr lang="de-DE" sz="1100" dirty="0" smtClean="0"/>
              <a:t> VR der Devoxx4Kids Karlsruhe</a:t>
            </a:r>
            <a:endParaRPr lang="de-DE" sz="11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69893" y="3559175"/>
            <a:ext cx="3884333" cy="247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82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Google </a:t>
            </a:r>
            <a:r>
              <a:rPr lang="de-DE" dirty="0" err="1" smtClean="0"/>
              <a:t>Cardboard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715496"/>
            <a:ext cx="9829800" cy="56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2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2388" y="2541495"/>
            <a:ext cx="11631705" cy="1855693"/>
          </a:xfrm>
        </p:spPr>
        <p:txBody>
          <a:bodyPr/>
          <a:lstStyle/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Brille zusammen bauen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9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0427"/>
            <a:ext cx="12192000" cy="648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4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204" y="895190"/>
            <a:ext cx="9122820" cy="568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4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 funktioniert das Ganze?</a:t>
            </a:r>
            <a:endParaRPr lang="de-DE" dirty="0"/>
          </a:p>
        </p:txBody>
      </p:sp>
      <p:sp>
        <p:nvSpPr>
          <p:cNvPr id="3" name="Titel 1"/>
          <p:cNvSpPr txBox="1">
            <a:spLocks/>
          </p:cNvSpPr>
          <p:nvPr/>
        </p:nvSpPr>
        <p:spPr>
          <a:xfrm>
            <a:off x="891583" y="941108"/>
            <a:ext cx="3519054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Node.Js</a:t>
            </a:r>
            <a:endParaRPr lang="de-DE" dirty="0"/>
          </a:p>
        </p:txBody>
      </p:sp>
      <p:pic>
        <p:nvPicPr>
          <p:cNvPr id="4098" name="Picture 2" descr="ttp://simpleicon.com/wp-content/uploads/compu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1" y="19812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tps://d30y9cdsu7xlg0.cloudfront.net/png/74599-2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503024" y="2886635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erade Verbindung mit Pfeil 4"/>
          <p:cNvCxnSpPr/>
          <p:nvPr/>
        </p:nvCxnSpPr>
        <p:spPr>
          <a:xfrm>
            <a:off x="5089510" y="3839135"/>
            <a:ext cx="2978725" cy="67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/>
          <p:cNvSpPr txBox="1">
            <a:spLocks/>
          </p:cNvSpPr>
          <p:nvPr/>
        </p:nvSpPr>
        <p:spPr>
          <a:xfrm>
            <a:off x="7695997" y="1979553"/>
            <a:ext cx="3519054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WebGL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6171675" y="3368421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WLAN</a:t>
            </a:r>
            <a:endParaRPr lang="de-DE"/>
          </a:p>
        </p:txBody>
      </p:sp>
      <p:sp>
        <p:nvSpPr>
          <p:cNvPr id="13" name="Textfeld 12"/>
          <p:cNvSpPr txBox="1"/>
          <p:nvPr/>
        </p:nvSpPr>
        <p:spPr>
          <a:xfrm>
            <a:off x="6200416" y="3947239"/>
            <a:ext cx="674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1421671" y="213277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http://123.456.789.123</a:t>
            </a:r>
            <a:endParaRPr lang="de-DE" dirty="0"/>
          </a:p>
        </p:txBody>
      </p:sp>
      <p:sp>
        <p:nvSpPr>
          <p:cNvPr id="15" name="Titel 1"/>
          <p:cNvSpPr txBox="1">
            <a:spLocks/>
          </p:cNvSpPr>
          <p:nvPr/>
        </p:nvSpPr>
        <p:spPr>
          <a:xfrm>
            <a:off x="891583" y="1485829"/>
            <a:ext cx="3519054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„Server“</a:t>
            </a:r>
            <a:endParaRPr lang="de-DE" dirty="0"/>
          </a:p>
        </p:txBody>
      </p:sp>
      <p:pic>
        <p:nvPicPr>
          <p:cNvPr id="12" name="Bild 11"/>
          <p:cNvPicPr>
            <a:picLocks noChangeAspect="1"/>
          </p:cNvPicPr>
          <p:nvPr/>
        </p:nvPicPr>
        <p:blipFill rotWithShape="1">
          <a:blip r:embed="rId4"/>
          <a:srcRect b="11248"/>
          <a:stretch/>
        </p:blipFill>
        <p:spPr>
          <a:xfrm>
            <a:off x="8798422" y="3446264"/>
            <a:ext cx="1473666" cy="815635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1345960" y="2931612"/>
            <a:ext cx="2764864" cy="107721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de-DE" sz="700" b="1" dirty="0" err="1">
                <a:solidFill>
                  <a:srgbClr val="204A87"/>
                </a:solidFill>
                <a:latin typeface="Monaco" charset="0"/>
              </a:rPr>
              <a:t>import</a:t>
            </a:r>
            <a:r>
              <a:rPr lang="de-DE" sz="700" b="1" dirty="0">
                <a:solidFill>
                  <a:srgbClr val="204A87"/>
                </a:solidFill>
                <a:latin typeface="Monaco" charset="0"/>
              </a:rPr>
              <a:t> 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700" b="1" dirty="0" err="1">
                <a:solidFill>
                  <a:srgbClr val="000000"/>
                </a:solidFill>
                <a:latin typeface="Monaco" charset="0"/>
              </a:rPr>
              <a:t>from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de-DE" sz="700" b="1" dirty="0">
                <a:solidFill>
                  <a:srgbClr val="4E9A06"/>
                </a:solidFill>
                <a:latin typeface="Monaco" charset="0"/>
              </a:rPr>
              <a:t>'./../</a:t>
            </a:r>
            <a:r>
              <a:rPr lang="de-DE" sz="700" b="1" dirty="0" err="1">
                <a:solidFill>
                  <a:srgbClr val="4E9A06"/>
                </a:solidFill>
                <a:latin typeface="Monaco" charset="0"/>
              </a:rPr>
              <a:t>maze</a:t>
            </a:r>
            <a:r>
              <a:rPr lang="de-DE" sz="700" b="1" dirty="0">
                <a:solidFill>
                  <a:srgbClr val="4E9A06"/>
                </a:solidFill>
                <a:latin typeface="Monaco" charset="0"/>
              </a:rPr>
              <a:t>/</a:t>
            </a:r>
            <a:r>
              <a:rPr lang="de-DE" sz="700" b="1" dirty="0" err="1">
                <a:solidFill>
                  <a:srgbClr val="4E9A06"/>
                </a:solidFill>
                <a:latin typeface="Monaco" charset="0"/>
              </a:rPr>
              <a:t>irrgarten</a:t>
            </a:r>
            <a:r>
              <a:rPr lang="de-DE" sz="700" b="1" dirty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700" dirty="0">
              <a:latin typeface="Monaco" charset="0"/>
            </a:endParaRPr>
          </a:p>
          <a:p>
            <a:r>
              <a:rPr lang="de-DE" sz="700" b="1" dirty="0" err="1">
                <a:solidFill>
                  <a:srgbClr val="204A87"/>
                </a:solidFill>
                <a:latin typeface="Monaco" charset="0"/>
              </a:rPr>
              <a:t>function</a:t>
            </a:r>
            <a:r>
              <a:rPr lang="de-DE" sz="700" b="1" dirty="0">
                <a:solidFill>
                  <a:srgbClr val="204A87"/>
                </a:solidFill>
                <a:latin typeface="Monaco" charset="0"/>
              </a:rPr>
              <a:t> </a:t>
            </a:r>
            <a:r>
              <a:rPr lang="de-DE" sz="700" b="1" dirty="0" err="1">
                <a:solidFill>
                  <a:srgbClr val="000000"/>
                </a:solidFill>
                <a:latin typeface="Monaco" charset="0"/>
              </a:rPr>
              <a:t>start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() {</a:t>
            </a:r>
          </a:p>
          <a:p>
            <a:endParaRPr lang="de-DE" sz="700" dirty="0">
              <a:latin typeface="Monaco" charset="0"/>
            </a:endParaRPr>
          </a:p>
          <a:p>
            <a:endParaRPr lang="de-DE" sz="700" dirty="0">
              <a:latin typeface="Monaco" charset="0"/>
            </a:endParaRPr>
          </a:p>
          <a:p>
            <a:r>
              <a:rPr lang="de-DE" sz="700" dirty="0">
                <a:latin typeface="Monaco" charset="0"/>
              </a:rPr>
              <a:t>  </a:t>
            </a:r>
            <a:r>
              <a:rPr lang="de-DE" sz="700" b="1" dirty="0" err="1">
                <a:solidFill>
                  <a:srgbClr val="204A87"/>
                </a:solidFill>
                <a:latin typeface="Monaco" charset="0"/>
              </a:rPr>
              <a:t>var</a:t>
            </a:r>
            <a:r>
              <a:rPr lang="de-DE" sz="700" b="1" dirty="0">
                <a:solidFill>
                  <a:srgbClr val="204A87"/>
                </a:solidFill>
                <a:latin typeface="Monaco" charset="0"/>
              </a:rPr>
              <a:t> </a:t>
            </a:r>
            <a:r>
              <a:rPr lang="de-DE" sz="700" b="1" dirty="0" err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de-DE" sz="700" b="1" dirty="0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700" b="1" dirty="0" err="1">
                <a:solidFill>
                  <a:srgbClr val="204A87"/>
                </a:solidFill>
                <a:latin typeface="Monaco" charset="0"/>
              </a:rPr>
              <a:t>new</a:t>
            </a:r>
            <a:r>
              <a:rPr lang="de-DE" sz="700" b="1" dirty="0">
                <a:solidFill>
                  <a:srgbClr val="204A87"/>
                </a:solidFill>
                <a:latin typeface="Monaco" charset="0"/>
              </a:rPr>
              <a:t> 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700" b="1" dirty="0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,</a:t>
            </a:r>
            <a:r>
              <a:rPr lang="de-DE" sz="700" b="1" dirty="0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700" dirty="0">
              <a:latin typeface="Monaco" charset="0"/>
            </a:endParaRPr>
          </a:p>
          <a:p>
            <a:endParaRPr lang="de-DE" sz="700" dirty="0">
              <a:latin typeface="Monaco" charset="0"/>
            </a:endParaRPr>
          </a:p>
          <a:p>
            <a:r>
              <a:rPr lang="de-DE" sz="700" dirty="0">
                <a:latin typeface="Monaco" charset="0"/>
              </a:rPr>
              <a:t>  </a:t>
            </a:r>
            <a:r>
              <a:rPr lang="de-DE" sz="700" dirty="0" err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700" b="1" dirty="0" err="1">
                <a:solidFill>
                  <a:srgbClr val="000000"/>
                </a:solidFill>
                <a:latin typeface="Monaco" charset="0"/>
              </a:rPr>
              <a:t>.neuerSpieler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de-DE" sz="700" b="1" dirty="0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700" b="1" dirty="0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700" b="1" dirty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700" b="1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700" dirty="0"/>
          </a:p>
        </p:txBody>
      </p:sp>
    </p:spTree>
    <p:extLst>
      <p:ext uri="{BB962C8B-B14F-4D97-AF65-F5344CB8AC3E}">
        <p14:creationId xmlns:p14="http://schemas.microsoft.com/office/powerpoint/2010/main" val="7158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Koordinatensystem</a:t>
            </a:r>
            <a:endParaRPr lang="de-DE" dirty="0"/>
          </a:p>
        </p:txBody>
      </p:sp>
      <p:grpSp>
        <p:nvGrpSpPr>
          <p:cNvPr id="103" name="Group 102"/>
          <p:cNvGrpSpPr/>
          <p:nvPr/>
        </p:nvGrpSpPr>
        <p:grpSpPr>
          <a:xfrm>
            <a:off x="1153367" y="1634497"/>
            <a:ext cx="4201300" cy="4201300"/>
            <a:chOff x="4059299" y="1433019"/>
            <a:chExt cx="4201300" cy="4201300"/>
          </a:xfrm>
        </p:grpSpPr>
        <p:sp>
          <p:nvSpPr>
            <p:cNvPr id="3" name="Rechteck 2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" name="Rechteck 3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6430277" y="3592054"/>
            <a:ext cx="2875720" cy="2885365"/>
            <a:chOff x="563030" y="4779681"/>
            <a:chExt cx="4844747" cy="4860995"/>
          </a:xfrm>
        </p:grpSpPr>
        <p:pic>
          <p:nvPicPr>
            <p:cNvPr id="106" name="Picture 10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6440" y="4779681"/>
              <a:ext cx="4051337" cy="4074459"/>
            </a:xfrm>
            <a:prstGeom prst="rect">
              <a:avLst/>
            </a:prstGeom>
          </p:spPr>
        </p:pic>
        <p:cxnSp>
          <p:nvCxnSpPr>
            <p:cNvPr id="107" name="Straight Arrow Connector 106"/>
            <p:cNvCxnSpPr/>
            <p:nvPr/>
          </p:nvCxnSpPr>
          <p:spPr>
            <a:xfrm flipV="1">
              <a:off x="2477034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3153869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3853113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TextBox 109"/>
            <p:cNvSpPr txBox="1"/>
            <p:nvPr/>
          </p:nvSpPr>
          <p:spPr>
            <a:xfrm>
              <a:off x="2232061" y="9166785"/>
              <a:ext cx="645981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err="1" smtClean="0">
                  <a:solidFill>
                    <a:schemeClr val="accent2"/>
                  </a:solidFill>
                </a:rPr>
                <a:t>z</a:t>
              </a:r>
              <a:r>
                <a:rPr lang="de-DE" sz="1050" b="1" dirty="0" smtClean="0">
                  <a:solidFill>
                    <a:schemeClr val="accent2"/>
                  </a:solidFill>
                </a:rPr>
                <a:t>=1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3015299" y="9166785"/>
              <a:ext cx="432636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/>
                <a:t>2</a:t>
              </a:r>
              <a:endParaRPr lang="de-DE" sz="1050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3702270" y="9166785"/>
              <a:ext cx="432636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3</a:t>
              </a:r>
              <a:endParaRPr lang="de-DE" sz="105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77770" y="7544174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x</a:t>
              </a:r>
              <a:r>
                <a:rPr lang="de-DE" sz="1050" smtClean="0"/>
                <a:t>=1</a:t>
              </a:r>
              <a:endParaRPr lang="de-DE" sz="1050" dirty="0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582253" y="8194112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x=0</a:t>
              </a:r>
              <a:endParaRPr lang="de-DE" sz="1050" dirty="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1569848" y="9199940"/>
              <a:ext cx="645981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 smtClean="0"/>
                <a:t>z</a:t>
              </a:r>
              <a:r>
                <a:rPr lang="de-DE" sz="1050" dirty="0" smtClean="0"/>
                <a:t>=0</a:t>
              </a:r>
              <a:endParaRPr lang="de-DE" sz="1050" dirty="0"/>
            </a:p>
          </p:txBody>
        </p:sp>
        <p:cxnSp>
          <p:nvCxnSpPr>
            <p:cNvPr id="116" name="Straight Arrow Connector 115"/>
            <p:cNvCxnSpPr/>
            <p:nvPr/>
          </p:nvCxnSpPr>
          <p:spPr>
            <a:xfrm flipV="1">
              <a:off x="1824085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/>
            <p:nvPr/>
          </p:nvCxnSpPr>
          <p:spPr>
            <a:xfrm rot="5400000" flipV="1">
              <a:off x="1329582" y="8203964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/>
            <p:nvPr/>
          </p:nvCxnSpPr>
          <p:spPr>
            <a:xfrm rot="5400000" flipV="1">
              <a:off x="1329582" y="7567239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/>
            <p:nvPr/>
          </p:nvCxnSpPr>
          <p:spPr>
            <a:xfrm rot="5400000" flipV="1">
              <a:off x="1329582" y="688592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/>
            <p:nvPr/>
          </p:nvCxnSpPr>
          <p:spPr>
            <a:xfrm rot="5400000" flipV="1">
              <a:off x="1329582" y="6204603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563030" y="6849873"/>
              <a:ext cx="659485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smtClean="0">
                  <a:solidFill>
                    <a:schemeClr val="accent2"/>
                  </a:solidFill>
                </a:rPr>
                <a:t>x=2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77770" y="6188025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x=3</a:t>
              </a:r>
              <a:endParaRPr lang="de-DE" sz="1050" dirty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2425786" y="6832177"/>
              <a:ext cx="255494" cy="249670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2477034" y="6372692"/>
              <a:ext cx="676835" cy="66184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6365087" y="1191397"/>
            <a:ext cx="50419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Eine Wand liegt immer auf der Grenze eines Quadrates. Wir stellen uns also vor, wir stehen auf diesem Quadrat.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Die Position eines Quadrates gibt man durch seine linke untere Ecke an.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Deshalb ist das Quadrat an der Position </a:t>
            </a:r>
            <a:r>
              <a:rPr lang="de-DE" sz="1100" b="1" dirty="0" smtClean="0">
                <a:solidFill>
                  <a:schemeClr val="accent2"/>
                </a:solidFill>
              </a:rPr>
              <a:t>x=2</a:t>
            </a:r>
            <a:r>
              <a:rPr lang="de-DE" sz="1100" dirty="0" smtClean="0"/>
              <a:t> und </a:t>
            </a:r>
            <a:r>
              <a:rPr lang="de-DE" sz="1100" b="1" dirty="0" err="1" smtClean="0">
                <a:solidFill>
                  <a:schemeClr val="accent2"/>
                </a:solidFill>
              </a:rPr>
              <a:t>z</a:t>
            </a:r>
            <a:r>
              <a:rPr lang="de-DE" sz="1100" b="1" dirty="0" smtClean="0">
                <a:solidFill>
                  <a:schemeClr val="accent2"/>
                </a:solidFill>
              </a:rPr>
              <a:t>=1.</a:t>
            </a:r>
            <a:endParaRPr lang="de-DE" sz="1100" b="1" dirty="0">
              <a:solidFill>
                <a:schemeClr val="accent2"/>
              </a:solidFill>
            </a:endParaRP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Dann sagt man noch, welche Wand man auf dem Quadrat setzen möchte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 smtClean="0">
                <a:solidFill>
                  <a:srgbClr val="FF0000"/>
                </a:solidFill>
              </a:rPr>
              <a:t>left</a:t>
            </a:r>
            <a:r>
              <a:rPr lang="de-DE" sz="1100" dirty="0" smtClean="0">
                <a:solidFill>
                  <a:srgbClr val="FF0000"/>
                </a:solidFill>
              </a:rPr>
              <a:t> </a:t>
            </a:r>
            <a:r>
              <a:rPr lang="de-DE" sz="1100" dirty="0" smtClean="0"/>
              <a:t>= links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 smtClean="0">
                <a:solidFill>
                  <a:srgbClr val="00ECEF"/>
                </a:solidFill>
              </a:rPr>
              <a:t>right</a:t>
            </a:r>
            <a:r>
              <a:rPr lang="de-DE" sz="1100" dirty="0" smtClean="0">
                <a:solidFill>
                  <a:srgbClr val="00ECEF"/>
                </a:solidFill>
              </a:rPr>
              <a:t> </a:t>
            </a:r>
            <a:r>
              <a:rPr lang="de-DE" sz="1100" dirty="0" smtClean="0"/>
              <a:t>= rechts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smtClean="0">
                <a:solidFill>
                  <a:srgbClr val="008000"/>
                </a:solidFill>
              </a:rPr>
              <a:t>back</a:t>
            </a:r>
            <a:r>
              <a:rPr lang="de-DE" sz="1100" dirty="0" smtClean="0"/>
              <a:t> = hinten (also hinter mir)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smtClean="0">
                <a:solidFill>
                  <a:srgbClr val="FFC000"/>
                </a:solidFill>
              </a:rPr>
              <a:t>front</a:t>
            </a:r>
            <a:r>
              <a:rPr lang="de-DE" sz="1100" dirty="0" smtClean="0"/>
              <a:t> = vorne (also vor mir)</a:t>
            </a:r>
          </a:p>
          <a:p>
            <a:pPr marL="285750" indent="-285750">
              <a:buFont typeface="Arial" charset="0"/>
              <a:buChar char="•"/>
            </a:pP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029246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Der Spieler</a:t>
            </a:r>
            <a:endParaRPr lang="de-DE" dirty="0"/>
          </a:p>
        </p:txBody>
      </p:sp>
      <p:pic>
        <p:nvPicPr>
          <p:cNvPr id="3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2557" y="1627095"/>
            <a:ext cx="2798340" cy="2798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" name="Gruppierung 103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05" name="Freihandform 104"/>
          <p:cNvSpPr/>
          <p:nvPr/>
        </p:nvSpPr>
        <p:spPr>
          <a:xfrm>
            <a:off x="3778624" y="2284013"/>
            <a:ext cx="3348317" cy="714681"/>
          </a:xfrm>
          <a:custGeom>
            <a:avLst/>
            <a:gdLst>
              <a:gd name="connsiteX0" fmla="*/ 0 w 3348317"/>
              <a:gd name="connsiteY0" fmla="*/ 714681 h 714681"/>
              <a:gd name="connsiteX1" fmla="*/ 1169894 w 3348317"/>
              <a:gd name="connsiteY1" fmla="*/ 1987 h 714681"/>
              <a:gd name="connsiteX2" fmla="*/ 3348317 w 3348317"/>
              <a:gd name="connsiteY2" fmla="*/ 486081 h 71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48317" h="714681">
                <a:moveTo>
                  <a:pt x="0" y="714681"/>
                </a:moveTo>
                <a:cubicBezTo>
                  <a:pt x="305920" y="377384"/>
                  <a:pt x="611841" y="40087"/>
                  <a:pt x="1169894" y="1987"/>
                </a:cubicBezTo>
                <a:cubicBezTo>
                  <a:pt x="1727947" y="-36113"/>
                  <a:pt x="3348317" y="486081"/>
                  <a:pt x="3348317" y="486081"/>
                </a:cubicBezTo>
              </a:path>
            </a:pathLst>
          </a:custGeom>
          <a:noFill/>
          <a:ln w="38100">
            <a:solidFill>
              <a:schemeClr val="tx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820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2388" y="2541495"/>
            <a:ext cx="11631705" cy="1855693"/>
          </a:xfrm>
        </p:spPr>
        <p:txBody>
          <a:bodyPr/>
          <a:lstStyle/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Unser erster Irrgarten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10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Und jetzt mal in </a:t>
            </a:r>
            <a:r>
              <a:rPr lang="de-DE" sz="6600" b="1" dirty="0" err="1" smtClean="0">
                <a:latin typeface="Arial" charset="0"/>
                <a:ea typeface="Arial" charset="0"/>
                <a:cs typeface="Arial" charset="0"/>
              </a:rPr>
              <a:t>grooooß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77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Ein bisschen schneller...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605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Hinweise für die Mentoren</a:t>
            </a:r>
            <a:endParaRPr lang="de-DE" dirty="0"/>
          </a:p>
        </p:txBody>
      </p:sp>
      <p:sp>
        <p:nvSpPr>
          <p:cNvPr id="4" name="TextBox 3"/>
          <p:cNvSpPr txBox="1"/>
          <p:nvPr/>
        </p:nvSpPr>
        <p:spPr>
          <a:xfrm>
            <a:off x="452064" y="851858"/>
            <a:ext cx="10941976" cy="535531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 smtClean="0"/>
              <a:t>Zunächst die Einführungs-Folien </a:t>
            </a:r>
            <a:r>
              <a:rPr lang="de-DE" dirty="0" smtClean="0"/>
              <a:t>zeigen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Die </a:t>
            </a:r>
            <a:r>
              <a:rPr lang="de-DE" dirty="0" err="1" smtClean="0"/>
              <a:t>Maze</a:t>
            </a:r>
            <a:r>
              <a:rPr lang="de-DE" dirty="0" smtClean="0"/>
              <a:t>-Anwendung auf dem PC zeigen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Die Mauern fehlen </a:t>
            </a:r>
            <a:r>
              <a:rPr lang="mr-IN" dirty="0" smtClean="0"/>
              <a:t>–</a:t>
            </a:r>
            <a:r>
              <a:rPr lang="de-DE" dirty="0" smtClean="0"/>
              <a:t> diese wollen wir programmieren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Das Muster der Mauern und des Bodens wollen wir malen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Wand und Boden malen und zum Scannen geben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Wände in Koordination-Gitter einzeichnen lassen</a:t>
            </a:r>
          </a:p>
          <a:p>
            <a:pPr marL="285750" indent="-285750">
              <a:buFontTx/>
              <a:buChar char="-"/>
            </a:pPr>
            <a:r>
              <a:rPr lang="de-DE" dirty="0"/>
              <a:t>Beim Aufbauen helfen oder vorher schon das </a:t>
            </a:r>
            <a:r>
              <a:rPr lang="de-DE" dirty="0" err="1"/>
              <a:t>Cardboard</a:t>
            </a:r>
            <a:r>
              <a:rPr lang="de-DE" dirty="0"/>
              <a:t> </a:t>
            </a:r>
            <a:r>
              <a:rPr lang="de-DE" dirty="0" smtClean="0"/>
              <a:t>aufbauen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/>
              <a:t>Jetzt geht das Programmieren los...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/>
              <a:t>Als </a:t>
            </a:r>
            <a:r>
              <a:rPr lang="de-DE" dirty="0" smtClean="0"/>
              <a:t>Unterstützung workshop2-maze-vr_handout_ger.pptx ausdrucken und verwenden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Starten der Anwendung mit </a:t>
            </a:r>
            <a:r>
              <a:rPr lang="de-DE" dirty="0" err="1"/>
              <a:t>npm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 smtClean="0"/>
              <a:t>start:watch</a:t>
            </a:r>
            <a:endParaRPr lang="de-DE" dirty="0" smtClean="0"/>
          </a:p>
          <a:p>
            <a:pPr marL="742950" lvl="1" indent="-285750">
              <a:buFontTx/>
              <a:buChar char="-"/>
            </a:pPr>
            <a:r>
              <a:rPr lang="de-DE" dirty="0">
                <a:hlinkClick r:id="rId2"/>
              </a:rPr>
              <a:t>http://localhost:8080/?</a:t>
            </a:r>
            <a:r>
              <a:rPr lang="de-DE" dirty="0" smtClean="0">
                <a:hlinkClick r:id="rId2"/>
              </a:rPr>
              <a:t>start</a:t>
            </a:r>
            <a:r>
              <a:rPr lang="de-DE" dirty="0" smtClean="0"/>
              <a:t> startet das Labyrinth OHNE Dialog zum Eingaben der Parameter</a:t>
            </a:r>
            <a:endParaRPr lang="de-DE" dirty="0" smtClean="0"/>
          </a:p>
          <a:p>
            <a:pPr marL="742950" lvl="1" indent="-285750">
              <a:buFontTx/>
              <a:buChar char="-"/>
            </a:pPr>
            <a:r>
              <a:rPr lang="de-DE" dirty="0" smtClean="0"/>
              <a:t>Gestartet </a:t>
            </a:r>
            <a:r>
              <a:rPr lang="de-DE" dirty="0" smtClean="0"/>
              <a:t>wird mit der </a:t>
            </a:r>
            <a:r>
              <a:rPr lang="de-DE" b="1" dirty="0" smtClean="0"/>
              <a:t>blank.js</a:t>
            </a:r>
            <a:r>
              <a:rPr lang="de-DE" dirty="0" smtClean="0"/>
              <a:t>, die in der </a:t>
            </a:r>
            <a:r>
              <a:rPr lang="de-DE" b="1" dirty="0" smtClean="0"/>
              <a:t>app.js</a:t>
            </a:r>
            <a:r>
              <a:rPr lang="de-DE" dirty="0" smtClean="0"/>
              <a:t> eingetragen werden muss. Blank.js wird immer weiter erweitert. Das Endergebnis kann man in der </a:t>
            </a:r>
            <a:r>
              <a:rPr lang="de-DE" b="1" dirty="0" smtClean="0"/>
              <a:t>germanExampleWithFacade.js </a:t>
            </a:r>
            <a:r>
              <a:rPr lang="de-DE" dirty="0" smtClean="0"/>
              <a:t>sehen.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Der </a:t>
            </a:r>
            <a:r>
              <a:rPr lang="de-DE" b="1" dirty="0" smtClean="0"/>
              <a:t>Spickzettel</a:t>
            </a:r>
            <a:r>
              <a:rPr lang="de-DE" dirty="0" smtClean="0"/>
              <a:t> wird verwendet, um die richtigen Befehle zu kennen.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Die </a:t>
            </a:r>
            <a:r>
              <a:rPr lang="de-DE" b="1" dirty="0" smtClean="0"/>
              <a:t>Vorlage für Wand und Himmel </a:t>
            </a:r>
            <a:r>
              <a:rPr lang="de-DE" dirty="0" smtClean="0"/>
              <a:t>ist dazu da, damit sie von den Kindern selbst gemalt werden. Dann sollten sie eingescannt und als Bilder an folgender Stelle abgelegt werden. </a:t>
            </a:r>
          </a:p>
          <a:p>
            <a:pPr marL="1200150" lvl="2" indent="-285750">
              <a:buFontTx/>
              <a:buChar char="-"/>
            </a:pPr>
            <a:r>
              <a:rPr lang="de-DE" dirty="0" smtClean="0"/>
              <a:t>Himmel: </a:t>
            </a:r>
            <a:r>
              <a:rPr lang="de-DE" dirty="0" err="1" smtClean="0"/>
              <a:t>app</a:t>
            </a:r>
            <a:r>
              <a:rPr lang="de-DE" dirty="0" smtClean="0"/>
              <a:t>\</a:t>
            </a:r>
            <a:r>
              <a:rPr lang="de-DE" dirty="0" err="1" smtClean="0"/>
              <a:t>textures</a:t>
            </a:r>
            <a:r>
              <a:rPr lang="de-DE" dirty="0" smtClean="0"/>
              <a:t>\ceiling.jpg</a:t>
            </a:r>
          </a:p>
          <a:p>
            <a:pPr marL="1200150" lvl="2" indent="-285750">
              <a:buFontTx/>
              <a:buChar char="-"/>
            </a:pPr>
            <a:r>
              <a:rPr lang="de-DE" dirty="0"/>
              <a:t>Wand: </a:t>
            </a:r>
            <a:r>
              <a:rPr lang="de-DE" dirty="0" err="1" smtClean="0"/>
              <a:t>app</a:t>
            </a:r>
            <a:r>
              <a:rPr lang="de-DE" dirty="0" smtClean="0"/>
              <a:t>\</a:t>
            </a:r>
            <a:r>
              <a:rPr lang="de-DE" dirty="0" err="1" smtClean="0"/>
              <a:t>textures</a:t>
            </a:r>
            <a:r>
              <a:rPr lang="de-DE" dirty="0" smtClean="0"/>
              <a:t>\wall.jpg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7693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Ein paar Wände hinzufügen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57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Wände</a:t>
            </a:r>
            <a:endParaRPr lang="de-DE" dirty="0"/>
          </a:p>
        </p:txBody>
      </p:sp>
      <p:grpSp>
        <p:nvGrpSpPr>
          <p:cNvPr id="104" name="Gruppierung 103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106" name="Bild 10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95" y="1839702"/>
            <a:ext cx="3383948" cy="3383948"/>
          </a:xfrm>
          <a:prstGeom prst="rect">
            <a:avLst/>
          </a:prstGeom>
        </p:spPr>
      </p:pic>
      <p:sp>
        <p:nvSpPr>
          <p:cNvPr id="107" name="Rechteck 106"/>
          <p:cNvSpPr/>
          <p:nvPr/>
        </p:nvSpPr>
        <p:spPr>
          <a:xfrm>
            <a:off x="6947909" y="3520222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08" name="Rechteck 107"/>
          <p:cNvSpPr/>
          <p:nvPr/>
        </p:nvSpPr>
        <p:spPr>
          <a:xfrm rot="16200000">
            <a:off x="7127205" y="3699518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09" name="Rechteck 108"/>
          <p:cNvSpPr/>
          <p:nvPr/>
        </p:nvSpPr>
        <p:spPr>
          <a:xfrm>
            <a:off x="7368428" y="3876402"/>
            <a:ext cx="415733" cy="4571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0" name="Freihandform 109"/>
          <p:cNvSpPr/>
          <p:nvPr/>
        </p:nvSpPr>
        <p:spPr>
          <a:xfrm>
            <a:off x="4450976" y="3757430"/>
            <a:ext cx="2783542" cy="1191115"/>
          </a:xfrm>
          <a:custGeom>
            <a:avLst/>
            <a:gdLst>
              <a:gd name="connsiteX0" fmla="*/ 0 w 2783542"/>
              <a:gd name="connsiteY0" fmla="*/ 249794 h 1191115"/>
              <a:gd name="connsiteX1" fmla="*/ 1035424 w 2783542"/>
              <a:gd name="connsiteY1" fmla="*/ 61535 h 1191115"/>
              <a:gd name="connsiteX2" fmla="*/ 1613648 w 2783542"/>
              <a:gd name="connsiteY2" fmla="*/ 1191088 h 1191115"/>
              <a:gd name="connsiteX3" fmla="*/ 2783542 w 2783542"/>
              <a:gd name="connsiteY3" fmla="*/ 88429 h 1191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3542" h="1191115">
                <a:moveTo>
                  <a:pt x="0" y="249794"/>
                </a:moveTo>
                <a:cubicBezTo>
                  <a:pt x="383241" y="77223"/>
                  <a:pt x="766483" y="-95347"/>
                  <a:pt x="1035424" y="61535"/>
                </a:cubicBezTo>
                <a:cubicBezTo>
                  <a:pt x="1304365" y="218417"/>
                  <a:pt x="1322295" y="1186606"/>
                  <a:pt x="1613648" y="1191088"/>
                </a:cubicBezTo>
                <a:cubicBezTo>
                  <a:pt x="1905001" y="1195570"/>
                  <a:pt x="2344271" y="641999"/>
                  <a:pt x="2783542" y="88429"/>
                </a:cubicBezTo>
              </a:path>
            </a:pathLst>
          </a:custGeom>
          <a:noFill/>
          <a:ln w="38100">
            <a:solidFill>
              <a:schemeClr val="tx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79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Ein paar Gegenstände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04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30099" y="65027"/>
            <a:ext cx="8377925" cy="588379"/>
          </a:xfrm>
        </p:spPr>
        <p:txBody>
          <a:bodyPr/>
          <a:lstStyle/>
          <a:p>
            <a:r>
              <a:rPr lang="de-DE" dirty="0" smtClean="0"/>
              <a:t>Gegenstände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07" name="Rechteck 106"/>
          <p:cNvSpPr/>
          <p:nvPr/>
        </p:nvSpPr>
        <p:spPr>
          <a:xfrm>
            <a:off x="2426637" y="1840611"/>
            <a:ext cx="989449" cy="989449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08" name="Oval 107"/>
          <p:cNvSpPr/>
          <p:nvPr/>
        </p:nvSpPr>
        <p:spPr>
          <a:xfrm>
            <a:off x="2426637" y="4149427"/>
            <a:ext cx="1041874" cy="1041874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09" name="Titel 1"/>
          <p:cNvSpPr txBox="1">
            <a:spLocks/>
          </p:cNvSpPr>
          <p:nvPr/>
        </p:nvSpPr>
        <p:spPr>
          <a:xfrm>
            <a:off x="1684626" y="2863497"/>
            <a:ext cx="2473470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mtClean="0"/>
              <a:t>Würfel</a:t>
            </a:r>
            <a:endParaRPr lang="de-DE" dirty="0"/>
          </a:p>
        </p:txBody>
      </p:sp>
      <p:sp>
        <p:nvSpPr>
          <p:cNvPr id="110" name="Titel 1"/>
          <p:cNvSpPr txBox="1">
            <a:spLocks/>
          </p:cNvSpPr>
          <p:nvPr/>
        </p:nvSpPr>
        <p:spPr>
          <a:xfrm>
            <a:off x="1684626" y="5238185"/>
            <a:ext cx="2473470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mtClean="0"/>
              <a:t>Feuerball</a:t>
            </a:r>
            <a:endParaRPr lang="de-DE" dirty="0"/>
          </a:p>
        </p:txBody>
      </p:sp>
      <p:sp>
        <p:nvSpPr>
          <p:cNvPr id="111" name="Rechteck 110"/>
          <p:cNvSpPr/>
          <p:nvPr/>
        </p:nvSpPr>
        <p:spPr>
          <a:xfrm>
            <a:off x="6627507" y="3630470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2" name="Oval 111"/>
          <p:cNvSpPr/>
          <p:nvPr/>
        </p:nvSpPr>
        <p:spPr>
          <a:xfrm>
            <a:off x="8312547" y="4488829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55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Portale Hinzufügen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438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30099" y="65027"/>
            <a:ext cx="8377925" cy="588379"/>
          </a:xfrm>
        </p:spPr>
        <p:txBody>
          <a:bodyPr/>
          <a:lstStyle/>
          <a:p>
            <a:r>
              <a:rPr lang="de-DE" dirty="0" smtClean="0"/>
              <a:t>Portale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13" name="Rechteck 112"/>
          <p:cNvSpPr/>
          <p:nvPr/>
        </p:nvSpPr>
        <p:spPr>
          <a:xfrm rot="5400000">
            <a:off x="7551306" y="5390900"/>
            <a:ext cx="415733" cy="502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4" name="Oval 113"/>
          <p:cNvSpPr/>
          <p:nvPr/>
        </p:nvSpPr>
        <p:spPr>
          <a:xfrm>
            <a:off x="8286195" y="1525184"/>
            <a:ext cx="233836" cy="23383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5" name="Freihandform 114"/>
          <p:cNvSpPr/>
          <p:nvPr/>
        </p:nvSpPr>
        <p:spPr>
          <a:xfrm>
            <a:off x="7778247" y="1809619"/>
            <a:ext cx="1051602" cy="3919359"/>
          </a:xfrm>
          <a:custGeom>
            <a:avLst/>
            <a:gdLst>
              <a:gd name="connsiteX0" fmla="*/ 0 w 1051602"/>
              <a:gd name="connsiteY0" fmla="*/ 3617259 h 3919359"/>
              <a:gd name="connsiteX1" fmla="*/ 1035423 w 1051602"/>
              <a:gd name="connsiteY1" fmla="*/ 3556747 h 3919359"/>
              <a:gd name="connsiteX2" fmla="*/ 645459 w 1051602"/>
              <a:gd name="connsiteY2" fmla="*/ 0 h 391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1602" h="3919359">
                <a:moveTo>
                  <a:pt x="0" y="3617259"/>
                </a:moveTo>
                <a:cubicBezTo>
                  <a:pt x="463923" y="3888441"/>
                  <a:pt x="927847" y="4159623"/>
                  <a:pt x="1035423" y="3556747"/>
                </a:cubicBezTo>
                <a:cubicBezTo>
                  <a:pt x="1142999" y="2953871"/>
                  <a:pt x="680197" y="502023"/>
                  <a:pt x="645459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4" name="Picture 1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44" y="1790095"/>
            <a:ext cx="4805631" cy="320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31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90822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Ich sehe dich </a:t>
            </a:r>
            <a:r>
              <a:rPr lang="de-DE" sz="6600" dirty="0" smtClean="0">
                <a:latin typeface="Arial" charset="0"/>
                <a:ea typeface="Arial" charset="0"/>
                <a:cs typeface="Arial" charset="0"/>
                <a:sym typeface="Wingdings" panose="05000000000000000000" pitchFamily="2" charset="2"/>
              </a:rPr>
              <a:t>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9417" y="5137688"/>
            <a:ext cx="10895309" cy="12003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3600" noProof="1" smtClean="0"/>
              <a:t>http://</a:t>
            </a:r>
            <a:r>
              <a:rPr lang="de-DE" sz="3600" noProof="1" smtClean="0">
                <a:solidFill>
                  <a:schemeClr val="accent6">
                    <a:lumMod val="75000"/>
                  </a:schemeClr>
                </a:solidFill>
              </a:rPr>
              <a:t>adresse</a:t>
            </a:r>
            <a:r>
              <a:rPr lang="de-DE" sz="3600" noProof="1" smtClean="0"/>
              <a:t>:8080/ ?</a:t>
            </a:r>
            <a:r>
              <a:rPr lang="de-DE" sz="3600" b="1" noProof="1" smtClean="0"/>
              <a:t>color</a:t>
            </a:r>
            <a:r>
              <a:rPr lang="de-DE" sz="3600" noProof="1" smtClean="0"/>
              <a:t>=rgb(0,0,255) &amp;</a:t>
            </a:r>
            <a:r>
              <a:rPr lang="de-DE" sz="3600" b="1" noProof="1" smtClean="0"/>
              <a:t>speed</a:t>
            </a:r>
            <a:r>
              <a:rPr lang="de-DE" sz="3600" noProof="1" smtClean="0"/>
              <a:t>=3                  &amp;</a:t>
            </a:r>
            <a:r>
              <a:rPr lang="de-DE" sz="3600" b="1" noProof="1" smtClean="0"/>
              <a:t>name</a:t>
            </a:r>
            <a:r>
              <a:rPr lang="de-DE" sz="3600" noProof="1" smtClean="0"/>
              <a:t>=Batman &amp;</a:t>
            </a:r>
            <a:r>
              <a:rPr lang="de-DE" sz="3600" b="1" noProof="1" smtClean="0"/>
              <a:t>x</a:t>
            </a:r>
            <a:r>
              <a:rPr lang="de-DE" sz="3600" noProof="1" smtClean="0"/>
              <a:t>=3&amp;</a:t>
            </a:r>
            <a:r>
              <a:rPr lang="de-DE" sz="3600" b="1" noProof="1" smtClean="0"/>
              <a:t>z</a:t>
            </a:r>
            <a:r>
              <a:rPr lang="de-DE" sz="3600" noProof="1" smtClean="0"/>
              <a:t>=5</a:t>
            </a:r>
            <a:endParaRPr lang="de-DE" sz="3600" noProof="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815" y="1659654"/>
            <a:ext cx="3126380" cy="31552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1622" y="1676885"/>
            <a:ext cx="4974574" cy="313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2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Eigene Texturen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3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Aktionen beim Einsammeln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61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Aufgabe:</a:t>
            </a:r>
            <a:br>
              <a:rPr lang="de-DE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600" b="1" dirty="0" smtClean="0">
                <a:latin typeface="Arial" charset="0"/>
                <a:ea typeface="Arial" charset="0"/>
                <a:cs typeface="Arial" charset="0"/>
              </a:rPr>
              <a:t>Zufallswände</a:t>
            </a:r>
            <a:endParaRPr lang="de-DE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82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Potentielles</a:t>
            </a:r>
            <a:r>
              <a:rPr lang="en-US" dirty="0" smtClean="0"/>
              <a:t> </a:t>
            </a:r>
            <a:r>
              <a:rPr lang="en-US" dirty="0" err="1" smtClean="0"/>
              <a:t>Endergebnis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3728" y="1142856"/>
            <a:ext cx="5077608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noProof="1" smtClean="0"/>
              <a:t>function start() { </a:t>
            </a:r>
          </a:p>
          <a:p>
            <a:r>
              <a:rPr lang="en-US" sz="1400" noProof="1" smtClean="0"/>
              <a:t>   </a:t>
            </a:r>
          </a:p>
          <a:p>
            <a:r>
              <a:rPr lang="en-US" sz="1400" noProof="1" smtClean="0"/>
              <a:t>var irrgarten = new Irrgarten(10,10);    </a:t>
            </a:r>
          </a:p>
          <a:p>
            <a:endParaRPr lang="en-US" sz="1400" noProof="1" smtClean="0"/>
          </a:p>
          <a:p>
            <a:r>
              <a:rPr lang="en-US" sz="1400" noProof="1" smtClean="0"/>
              <a:t>irrgarten.neuerSpieler('Max Mustermann', 8, 1); </a:t>
            </a:r>
          </a:p>
          <a:p>
            <a:r>
              <a:rPr lang="en-US" sz="1400" noProof="1" smtClean="0"/>
              <a:t>   </a:t>
            </a:r>
          </a:p>
          <a:p>
            <a:r>
              <a:rPr lang="en-US" sz="1400" noProof="1" smtClean="0"/>
              <a:t>irrgarten.neueWand(6, 2, 'oben');    </a:t>
            </a:r>
          </a:p>
          <a:p>
            <a:r>
              <a:rPr lang="en-US" sz="1400" noProof="1" smtClean="0"/>
              <a:t>irrgarten.neueWand(6, 2, 'rechts');    </a:t>
            </a:r>
          </a:p>
          <a:p>
            <a:r>
              <a:rPr lang="en-US" sz="1400" noProof="1" smtClean="0"/>
              <a:t>irrgarten.neueWand(6, 3, 'unten');    </a:t>
            </a:r>
          </a:p>
          <a:p>
            <a:r>
              <a:rPr lang="en-US" sz="1400" noProof="1" smtClean="0"/>
              <a:t>irrgarten.neueWand(6, 4, 'unten', Muster.SPECIAL);    </a:t>
            </a:r>
          </a:p>
          <a:p>
            <a:endParaRPr lang="en-US" sz="1400" noProof="1" smtClean="0"/>
          </a:p>
          <a:p>
            <a:r>
              <a:rPr lang="en-US" sz="1400" noProof="1" smtClean="0"/>
              <a:t>const meineWand = Wand.erzeugen(6,6, 'unten', Muster.HECKE);    </a:t>
            </a:r>
          </a:p>
          <a:p>
            <a:r>
              <a:rPr lang="en-US" sz="1400" noProof="1" smtClean="0"/>
              <a:t>irrgarten.wandHinzufuegen(meineWand);    </a:t>
            </a:r>
          </a:p>
          <a:p>
            <a:endParaRPr lang="en-US" sz="1400" noProof="1" smtClean="0"/>
          </a:p>
          <a:p>
            <a:r>
              <a:rPr lang="en-US" sz="1400" noProof="1" smtClean="0"/>
              <a:t>irrgarten.neuerWuerfel(3, 0, 'Würfel');    </a:t>
            </a:r>
          </a:p>
          <a:p>
            <a:endParaRPr lang="en-US" sz="1400" noProof="1" smtClean="0"/>
          </a:p>
          <a:p>
            <a:r>
              <a:rPr lang="en-US" sz="1400" noProof="1" smtClean="0"/>
              <a:t>irrgarten.neuerFeuerball(1, 4, 'Feuerball');  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62428" y="1142856"/>
            <a:ext cx="568604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noProof="1" smtClean="0"/>
              <a:t>irrgarten.neuerWuerfel(1, 1, 'Beschleuniger')        </a:t>
            </a:r>
          </a:p>
          <a:p>
            <a:r>
              <a:rPr lang="de-DE" sz="1400" noProof="1" smtClean="0"/>
              <a:t>       .onCollect(function() {            </a:t>
            </a:r>
          </a:p>
          <a:p>
            <a:r>
              <a:rPr lang="de-DE" sz="1400" noProof="1" smtClean="0"/>
              <a:t>           irrgarten.spieler.speed *= 2;        </a:t>
            </a:r>
          </a:p>
          <a:p>
            <a:r>
              <a:rPr lang="de-DE" sz="1400" noProof="1" smtClean="0"/>
              <a:t>});    </a:t>
            </a:r>
          </a:p>
          <a:p>
            <a:endParaRPr lang="de-DE" sz="1400" noProof="1" smtClean="0"/>
          </a:p>
          <a:p>
            <a:r>
              <a:rPr lang="de-DE" sz="1400" noProof="1" smtClean="0"/>
              <a:t>irrgarten.neuesPortal(0, 2, 'rechts', 9, 4);    </a:t>
            </a:r>
          </a:p>
          <a:p>
            <a:r>
              <a:rPr lang="de-DE" sz="1400" noProof="1" smtClean="0"/>
              <a:t>for (var i = 2; i &lt; 5; i++) {        </a:t>
            </a:r>
          </a:p>
          <a:p>
            <a:r>
              <a:rPr lang="de-DE" sz="1400" noProof="1" smtClean="0"/>
              <a:t>irrgarten.neueWand(1, i, 'oben');    </a:t>
            </a:r>
          </a:p>
          <a:p>
            <a:r>
              <a:rPr lang="de-DE" sz="1400" noProof="1" smtClean="0"/>
              <a:t>}    </a:t>
            </a:r>
          </a:p>
          <a:p>
            <a:endParaRPr lang="de-DE" sz="1400" noProof="1" smtClean="0"/>
          </a:p>
          <a:p>
            <a:r>
              <a:rPr lang="de-DE" sz="1400" noProof="1" smtClean="0"/>
              <a:t>irrgarten.alleXSekunden(3, irrgarten.neueZufallswand);    </a:t>
            </a:r>
          </a:p>
          <a:p>
            <a:endParaRPr lang="de-DE" sz="1400" noProof="1"/>
          </a:p>
          <a:p>
            <a:r>
              <a:rPr lang="de-DE" sz="1400" noProof="1" smtClean="0"/>
              <a:t>irrgarten.starteMultiplayer</a:t>
            </a:r>
            <a:r>
              <a:rPr lang="de-DE" sz="1400" noProof="1"/>
              <a:t>();</a:t>
            </a:r>
            <a:endParaRPr lang="de-DE" sz="1400" noProof="1" smtClean="0"/>
          </a:p>
          <a:p>
            <a:endParaRPr lang="de-DE" sz="1400" noProof="1" smtClean="0"/>
          </a:p>
          <a:p>
            <a:r>
              <a:rPr lang="de-DE" sz="1400" noProof="1" smtClean="0"/>
              <a:t>irrgarten.start(); // nicht vergessen, dass der Irrgarten einen Spieler braucht</a:t>
            </a:r>
          </a:p>
          <a:p>
            <a:r>
              <a:rPr lang="de-DE" sz="1400" noProof="1" smtClean="0"/>
              <a:t>}</a:t>
            </a:r>
          </a:p>
          <a:p>
            <a:endParaRPr lang="de-DE" sz="1400" noProof="1" smtClean="0"/>
          </a:p>
          <a:p>
            <a:r>
              <a:rPr lang="de-DE" sz="1400" noProof="1" smtClean="0"/>
              <a:t>export default {start};</a:t>
            </a:r>
            <a:endParaRPr lang="de-DE" sz="1400" noProof="1"/>
          </a:p>
        </p:txBody>
      </p:sp>
    </p:spTree>
    <p:extLst>
      <p:ext uri="{BB962C8B-B14F-4D97-AF65-F5344CB8AC3E}">
        <p14:creationId xmlns:p14="http://schemas.microsoft.com/office/powerpoint/2010/main" val="1982730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51329" y="2810434"/>
            <a:ext cx="10784542" cy="588379"/>
          </a:xfrm>
        </p:spPr>
        <p:txBody>
          <a:bodyPr/>
          <a:lstStyle/>
          <a:p>
            <a:r>
              <a:rPr lang="de-DE" sz="6600" dirty="0" smtClean="0">
                <a:latin typeface="Arial" charset="0"/>
                <a:ea typeface="Arial" charset="0"/>
                <a:cs typeface="Arial" charset="0"/>
              </a:rPr>
              <a:t>Der Mensch hat zwei...?</a:t>
            </a:r>
            <a:endParaRPr lang="de-DE" sz="66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34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64778" y="2743200"/>
            <a:ext cx="10986246" cy="1532965"/>
          </a:xfrm>
        </p:spPr>
        <p:txBody>
          <a:bodyPr/>
          <a:lstStyle/>
          <a:p>
            <a:r>
              <a:rPr lang="de-DE" sz="6000" dirty="0" smtClean="0">
                <a:latin typeface="Arial" charset="0"/>
                <a:ea typeface="Arial" charset="0"/>
                <a:cs typeface="Arial" charset="0"/>
              </a:rPr>
              <a:t>Was wäre, </a:t>
            </a:r>
            <a:br>
              <a:rPr lang="de-DE" sz="6000" dirty="0" smtClean="0">
                <a:latin typeface="Arial" charset="0"/>
                <a:ea typeface="Arial" charset="0"/>
                <a:cs typeface="Arial" charset="0"/>
              </a:rPr>
            </a:br>
            <a:r>
              <a:rPr lang="de-DE" sz="6000" dirty="0" smtClean="0">
                <a:latin typeface="Arial" charset="0"/>
                <a:ea typeface="Arial" charset="0"/>
                <a:cs typeface="Arial" charset="0"/>
              </a:rPr>
              <a:t>wenn wir nur ein Auge hätten?</a:t>
            </a:r>
            <a:endParaRPr lang="de-DE" sz="6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11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90" t="6970" r="24443" b="12236"/>
          <a:stretch/>
        </p:blipFill>
        <p:spPr>
          <a:xfrm>
            <a:off x="2023577" y="1548070"/>
            <a:ext cx="4087907" cy="4113141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95" t="6970" r="23739" b="12236"/>
          <a:stretch/>
        </p:blipFill>
        <p:spPr>
          <a:xfrm>
            <a:off x="6212540" y="1548070"/>
            <a:ext cx="4087907" cy="411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6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„Künstliches 3D“</a:t>
            </a:r>
            <a:endParaRPr lang="de-DE" dirty="0"/>
          </a:p>
        </p:txBody>
      </p:sp>
      <p:pic>
        <p:nvPicPr>
          <p:cNvPr id="2050" name="Picture 2" descr="bs-3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6140" y="1088825"/>
            <a:ext cx="8525842" cy="477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77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Virtual Reality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424" y="1064941"/>
            <a:ext cx="9155151" cy="472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02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Gyroskop</a:t>
            </a:r>
            <a:endParaRPr lang="de-DE" dirty="0"/>
          </a:p>
        </p:txBody>
      </p:sp>
      <p:pic>
        <p:nvPicPr>
          <p:cNvPr id="3074" name="Picture 2" descr="ttps://encrypted-tbn3.gstatic.com/shopping?q=tbn:ANd9GcTH8tnUgjBJGBDCxRjNlVDExI1xrRWQKMYN-oLXQH8bQvqisW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595048" y="2138082"/>
            <a:ext cx="3248025" cy="324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40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sign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chemeClr val="tx2">
              <a:lumMod val="75000"/>
            </a:schemeClr>
          </a:solidFill>
          <a:headEnd type="none" w="med" len="med"/>
          <a:tailEnd type="triangl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sign1" id="{8640D2A1-76E3-44BD-8C1F-9DEAC01747EB}" vid="{27DF75AE-9E82-4101-B76E-5B83E6165010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1021</Words>
  <Application>Microsoft Macintosh PowerPoint</Application>
  <PresentationFormat>Widescreen</PresentationFormat>
  <Paragraphs>613</Paragraphs>
  <Slides>29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Calibri</vt:lpstr>
      <vt:lpstr>Calibri Light</vt:lpstr>
      <vt:lpstr>Mangal</vt:lpstr>
      <vt:lpstr>Monaco</vt:lpstr>
      <vt:lpstr>Wingdings</vt:lpstr>
      <vt:lpstr>Arial</vt:lpstr>
      <vt:lpstr>Design1</vt:lpstr>
      <vt:lpstr>PowerPoint Presentation</vt:lpstr>
      <vt:lpstr>Hinweise für die Mentoren</vt:lpstr>
      <vt:lpstr>Potentielles Endergebnis</vt:lpstr>
      <vt:lpstr>Der Mensch hat zwei...?</vt:lpstr>
      <vt:lpstr>Was wäre,  wenn wir nur ein Auge hätten?</vt:lpstr>
      <vt:lpstr>PowerPoint Presentation</vt:lpstr>
      <vt:lpstr>„Künstliches 3D“</vt:lpstr>
      <vt:lpstr>Virtual Reality</vt:lpstr>
      <vt:lpstr>Gyroskop</vt:lpstr>
      <vt:lpstr>Google Cardboard</vt:lpstr>
      <vt:lpstr>Aufgabe: Brille zusammen bauen</vt:lpstr>
      <vt:lpstr>PowerPoint Presentation</vt:lpstr>
      <vt:lpstr>PowerPoint Presentation</vt:lpstr>
      <vt:lpstr>Wie funktioniert das Ganze?</vt:lpstr>
      <vt:lpstr>Das Koordinatensystem</vt:lpstr>
      <vt:lpstr>Der Spieler</vt:lpstr>
      <vt:lpstr>Aufgabe: Unser erster Irrgarten</vt:lpstr>
      <vt:lpstr>PowerPoint Presentation</vt:lpstr>
      <vt:lpstr>PowerPoint Presentation</vt:lpstr>
      <vt:lpstr>PowerPoint Presentation</vt:lpstr>
      <vt:lpstr>Wände</vt:lpstr>
      <vt:lpstr>PowerPoint Presentation</vt:lpstr>
      <vt:lpstr>Gegenstände</vt:lpstr>
      <vt:lpstr>PowerPoint Presentation</vt:lpstr>
      <vt:lpstr>Portale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</dc:creator>
  <cp:lastModifiedBy>Stefan Höhn</cp:lastModifiedBy>
  <cp:revision>138</cp:revision>
  <dcterms:created xsi:type="dcterms:W3CDTF">2016-08-27T09:01:45Z</dcterms:created>
  <dcterms:modified xsi:type="dcterms:W3CDTF">2017-04-13T16:52:25Z</dcterms:modified>
</cp:coreProperties>
</file>

<file path=docProps/thumbnail.jpeg>
</file>